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68" r:id="rId4"/>
    <p:sldId id="265" r:id="rId5"/>
    <p:sldId id="259" r:id="rId6"/>
    <p:sldId id="264" r:id="rId7"/>
    <p:sldId id="266" r:id="rId8"/>
    <p:sldId id="267" r:id="rId9"/>
    <p:sldId id="263" r:id="rId10"/>
    <p:sldId id="258" r:id="rId11"/>
    <p:sldId id="260" r:id="rId12"/>
    <p:sldId id="261" r:id="rId13"/>
    <p:sldId id="26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8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C05FFC-BC43-4CFB-A5EB-BB23928C4CF5}" type="datetimeFigureOut">
              <a:rPr lang="en-US" smtClean="0"/>
              <a:pPr/>
              <a:t>2/27/2014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64EC76-DF6D-4698-8D0D-E621B0683AE8}" type="slidenum">
              <a:rPr lang="en-US" smtClean="0"/>
              <a:pPr/>
              <a:t>‹#›</a:t>
            </a:fld>
            <a:endParaRPr lang="en-US" dirty="0"/>
          </a:p>
        </p:txBody>
      </p:sp>
    </p:spTree>
    <p:extLst>
      <p:ext uri="{BB962C8B-B14F-4D97-AF65-F5344CB8AC3E}">
        <p14:creationId xmlns:p14="http://schemas.microsoft.com/office/powerpoint/2010/main" xmlns="" val="25254858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64EC76-DF6D-4698-8D0D-E621B0683AE8}" type="slidenum">
              <a:rPr lang="en-US" smtClean="0"/>
              <a:pPr/>
              <a:t>1</a:t>
            </a:fld>
            <a:endParaRPr lang="en-US" dirty="0"/>
          </a:p>
        </p:txBody>
      </p:sp>
    </p:spTree>
    <p:extLst>
      <p:ext uri="{BB962C8B-B14F-4D97-AF65-F5344CB8AC3E}">
        <p14:creationId xmlns:p14="http://schemas.microsoft.com/office/powerpoint/2010/main" xmlns="" val="26696169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64EC76-DF6D-4698-8D0D-E621B0683AE8}" type="slidenum">
              <a:rPr lang="en-US" smtClean="0"/>
              <a:pPr/>
              <a:t>10</a:t>
            </a:fld>
            <a:endParaRPr lang="en-US" dirty="0"/>
          </a:p>
        </p:txBody>
      </p:sp>
    </p:spTree>
    <p:extLst>
      <p:ext uri="{BB962C8B-B14F-4D97-AF65-F5344CB8AC3E}">
        <p14:creationId xmlns:p14="http://schemas.microsoft.com/office/powerpoint/2010/main" xmlns="" val="22805767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64EC76-DF6D-4698-8D0D-E621B0683AE8}" type="slidenum">
              <a:rPr lang="en-US" smtClean="0"/>
              <a:pPr/>
              <a:t>11</a:t>
            </a:fld>
            <a:endParaRPr lang="en-US" dirty="0"/>
          </a:p>
        </p:txBody>
      </p:sp>
    </p:spTree>
    <p:extLst>
      <p:ext uri="{BB962C8B-B14F-4D97-AF65-F5344CB8AC3E}">
        <p14:creationId xmlns:p14="http://schemas.microsoft.com/office/powerpoint/2010/main" xmlns="" val="27909827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64EC76-DF6D-4698-8D0D-E621B0683AE8}" type="slidenum">
              <a:rPr lang="en-US" smtClean="0"/>
              <a:pPr/>
              <a:t>12</a:t>
            </a:fld>
            <a:endParaRPr lang="en-US" dirty="0"/>
          </a:p>
        </p:txBody>
      </p:sp>
    </p:spTree>
    <p:extLst>
      <p:ext uri="{BB962C8B-B14F-4D97-AF65-F5344CB8AC3E}">
        <p14:creationId xmlns:p14="http://schemas.microsoft.com/office/powerpoint/2010/main" xmlns="" val="36349581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64EC76-DF6D-4698-8D0D-E621B0683AE8}" type="slidenum">
              <a:rPr lang="en-US" smtClean="0"/>
              <a:pPr/>
              <a:t>13</a:t>
            </a:fld>
            <a:endParaRPr lang="en-US" dirty="0"/>
          </a:p>
        </p:txBody>
      </p:sp>
    </p:spTree>
    <p:extLst>
      <p:ext uri="{BB962C8B-B14F-4D97-AF65-F5344CB8AC3E}">
        <p14:creationId xmlns:p14="http://schemas.microsoft.com/office/powerpoint/2010/main" xmlns="" val="508049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64EC76-DF6D-4698-8D0D-E621B0683AE8}" type="slidenum">
              <a:rPr lang="en-US" smtClean="0"/>
              <a:pPr/>
              <a:t>2</a:t>
            </a:fld>
            <a:endParaRPr lang="en-US" dirty="0"/>
          </a:p>
        </p:txBody>
      </p:sp>
    </p:spTree>
    <p:extLst>
      <p:ext uri="{BB962C8B-B14F-4D97-AF65-F5344CB8AC3E}">
        <p14:creationId xmlns:p14="http://schemas.microsoft.com/office/powerpoint/2010/main" xmlns="" val="711768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64EC76-DF6D-4698-8D0D-E621B0683AE8}" type="slidenum">
              <a:rPr lang="en-US" smtClean="0"/>
              <a:pPr/>
              <a:t>3</a:t>
            </a:fld>
            <a:endParaRPr lang="en-US" dirty="0"/>
          </a:p>
        </p:txBody>
      </p:sp>
    </p:spTree>
    <p:extLst>
      <p:ext uri="{BB962C8B-B14F-4D97-AF65-F5344CB8AC3E}">
        <p14:creationId xmlns:p14="http://schemas.microsoft.com/office/powerpoint/2010/main" xmlns="" val="1183947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64EC76-DF6D-4698-8D0D-E621B0683AE8}" type="slidenum">
              <a:rPr lang="en-US" smtClean="0"/>
              <a:pPr/>
              <a:t>4</a:t>
            </a:fld>
            <a:endParaRPr lang="en-US" dirty="0"/>
          </a:p>
        </p:txBody>
      </p:sp>
    </p:spTree>
    <p:extLst>
      <p:ext uri="{BB962C8B-B14F-4D97-AF65-F5344CB8AC3E}">
        <p14:creationId xmlns:p14="http://schemas.microsoft.com/office/powerpoint/2010/main" xmlns="" val="26914448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64EC76-DF6D-4698-8D0D-E621B0683AE8}" type="slidenum">
              <a:rPr lang="en-US" smtClean="0"/>
              <a:pPr/>
              <a:t>5</a:t>
            </a:fld>
            <a:endParaRPr lang="en-US" dirty="0"/>
          </a:p>
        </p:txBody>
      </p:sp>
    </p:spTree>
    <p:extLst>
      <p:ext uri="{BB962C8B-B14F-4D97-AF65-F5344CB8AC3E}">
        <p14:creationId xmlns:p14="http://schemas.microsoft.com/office/powerpoint/2010/main" xmlns="" val="2343930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64EC76-DF6D-4698-8D0D-E621B0683AE8}" type="slidenum">
              <a:rPr lang="en-US" smtClean="0"/>
              <a:pPr/>
              <a:t>6</a:t>
            </a:fld>
            <a:endParaRPr lang="en-US" dirty="0"/>
          </a:p>
        </p:txBody>
      </p:sp>
    </p:spTree>
    <p:extLst>
      <p:ext uri="{BB962C8B-B14F-4D97-AF65-F5344CB8AC3E}">
        <p14:creationId xmlns:p14="http://schemas.microsoft.com/office/powerpoint/2010/main" xmlns="" val="14520558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64EC76-DF6D-4698-8D0D-E621B0683AE8}" type="slidenum">
              <a:rPr lang="en-US" smtClean="0"/>
              <a:pPr/>
              <a:t>7</a:t>
            </a:fld>
            <a:endParaRPr lang="en-US" dirty="0"/>
          </a:p>
        </p:txBody>
      </p:sp>
    </p:spTree>
    <p:extLst>
      <p:ext uri="{BB962C8B-B14F-4D97-AF65-F5344CB8AC3E}">
        <p14:creationId xmlns:p14="http://schemas.microsoft.com/office/powerpoint/2010/main" xmlns="" val="39403164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64EC76-DF6D-4698-8D0D-E621B0683AE8}" type="slidenum">
              <a:rPr lang="en-US" smtClean="0"/>
              <a:pPr/>
              <a:t>8</a:t>
            </a:fld>
            <a:endParaRPr lang="en-US" dirty="0"/>
          </a:p>
        </p:txBody>
      </p:sp>
    </p:spTree>
    <p:extLst>
      <p:ext uri="{BB962C8B-B14F-4D97-AF65-F5344CB8AC3E}">
        <p14:creationId xmlns:p14="http://schemas.microsoft.com/office/powerpoint/2010/main" xmlns="" val="27158826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64EC76-DF6D-4698-8D0D-E621B0683AE8}" type="slidenum">
              <a:rPr lang="en-US" smtClean="0"/>
              <a:pPr/>
              <a:t>9</a:t>
            </a:fld>
            <a:endParaRPr lang="en-US" dirty="0"/>
          </a:p>
        </p:txBody>
      </p:sp>
    </p:spTree>
    <p:extLst>
      <p:ext uri="{BB962C8B-B14F-4D97-AF65-F5344CB8AC3E}">
        <p14:creationId xmlns:p14="http://schemas.microsoft.com/office/powerpoint/2010/main" xmlns="" val="859717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87D31EA3-F752-4234-B5E0-4DA7D84353CE}" type="datetimeFigureOut">
              <a:rPr lang="en-US" smtClean="0"/>
              <a:pPr/>
              <a:t>2/27/2014</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11" name="Slide Number Placeholder 10"/>
          <p:cNvSpPr>
            <a:spLocks noGrp="1"/>
          </p:cNvSpPr>
          <p:nvPr>
            <p:ph type="sldNum" sz="quarter" idx="12"/>
          </p:nvPr>
        </p:nvSpPr>
        <p:spPr/>
        <p:txBody>
          <a:bodyPr/>
          <a:lstStyle>
            <a:extLst/>
          </a:lstStyle>
          <a:p>
            <a:fld id="{4D356E7E-3114-4E4A-81F2-DF159F7F4DC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D31EA3-F752-4234-B5E0-4DA7D84353CE}" type="datetimeFigureOut">
              <a:rPr lang="en-US" smtClean="0"/>
              <a:pPr/>
              <a:t>2/27/2014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D356E7E-3114-4E4A-81F2-DF159F7F4DC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D31EA3-F752-4234-B5E0-4DA7D84353CE}" type="datetimeFigureOut">
              <a:rPr lang="en-US" smtClean="0"/>
              <a:pPr/>
              <a:t>2/27/2014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D356E7E-3114-4E4A-81F2-DF159F7F4DC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D31EA3-F752-4234-B5E0-4DA7D84353CE}" type="datetimeFigureOut">
              <a:rPr lang="en-US" smtClean="0"/>
              <a:pPr/>
              <a:t>2/27/2014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D356E7E-3114-4E4A-81F2-DF159F7F4DC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7D31EA3-F752-4234-B5E0-4DA7D84353CE}" type="datetimeFigureOut">
              <a:rPr lang="en-US" smtClean="0"/>
              <a:pPr/>
              <a:t>2/27/2014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D356E7E-3114-4E4A-81F2-DF159F7F4DC3}"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7D31EA3-F752-4234-B5E0-4DA7D84353CE}" type="datetimeFigureOut">
              <a:rPr lang="en-US" smtClean="0"/>
              <a:pPr/>
              <a:t>2/27/2014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4D356E7E-3114-4E4A-81F2-DF159F7F4DC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7D31EA3-F752-4234-B5E0-4DA7D84353CE}" type="datetimeFigureOut">
              <a:rPr lang="en-US" smtClean="0"/>
              <a:pPr/>
              <a:t>2/27/2014</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4D356E7E-3114-4E4A-81F2-DF159F7F4DC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7D31EA3-F752-4234-B5E0-4DA7D84353CE}" type="datetimeFigureOut">
              <a:rPr lang="en-US" smtClean="0"/>
              <a:pPr/>
              <a:t>2/27/2014</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4D356E7E-3114-4E4A-81F2-DF159F7F4DC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87D31EA3-F752-4234-B5E0-4DA7D84353CE}" type="datetimeFigureOut">
              <a:rPr lang="en-US" smtClean="0"/>
              <a:pPr/>
              <a:t>2/27/2014</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4D356E7E-3114-4E4A-81F2-DF159F7F4DC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7D31EA3-F752-4234-B5E0-4DA7D84353CE}" type="datetimeFigureOut">
              <a:rPr lang="en-US" smtClean="0"/>
              <a:pPr/>
              <a:t>2/27/2014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4D356E7E-3114-4E4A-81F2-DF159F7F4DC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7D31EA3-F752-4234-B5E0-4DA7D84353CE}" type="datetimeFigureOut">
              <a:rPr lang="en-US" smtClean="0"/>
              <a:pPr/>
              <a:t>2/27/2014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4D356E7E-3114-4E4A-81F2-DF159F7F4DC3}" type="slidenum">
              <a:rPr lang="en-US" smtClean="0"/>
              <a:pPr/>
              <a:t>‹#›</a:t>
            </a:fld>
            <a:endParaRPr lang="en-US" dirty="0"/>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87D31EA3-F752-4234-B5E0-4DA7D84353CE}" type="datetimeFigureOut">
              <a:rPr lang="en-US" smtClean="0"/>
              <a:pPr/>
              <a:t>2/27/2014</a:t>
            </a:fld>
            <a:endParaRPr lang="en-US" dirty="0"/>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dirty="0"/>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D356E7E-3114-4E4A-81F2-DF159F7F4DC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b="1" dirty="0" smtClean="0">
                <a:solidFill>
                  <a:schemeClr val="accent2">
                    <a:lumMod val="50000"/>
                  </a:schemeClr>
                </a:solidFill>
              </a:rPr>
              <a:t>ON BEING MOTODACHI</a:t>
            </a:r>
            <a:endParaRPr lang="en-US" sz="5400" b="1" dirty="0">
              <a:solidFill>
                <a:schemeClr val="accent2">
                  <a:lumMod val="50000"/>
                </a:schemeClr>
              </a:solidFill>
            </a:endParaRPr>
          </a:p>
        </p:txBody>
      </p:sp>
      <p:sp>
        <p:nvSpPr>
          <p:cNvPr id="3" name="Subtitle 2"/>
          <p:cNvSpPr>
            <a:spLocks noGrp="1"/>
          </p:cNvSpPr>
          <p:nvPr>
            <p:ph type="subTitle" idx="1"/>
          </p:nvPr>
        </p:nvSpPr>
        <p:spPr/>
        <p:txBody>
          <a:bodyPr/>
          <a:lstStyle/>
          <a:p>
            <a:r>
              <a:rPr lang="en-US" b="1" dirty="0" smtClean="0">
                <a:solidFill>
                  <a:schemeClr val="accent6">
                    <a:lumMod val="50000"/>
                  </a:schemeClr>
                </a:solidFill>
              </a:rPr>
              <a:t>UNDERSTANDING YOUR ROLE AND RESPONSIBILITY</a:t>
            </a:r>
            <a:endParaRPr lang="en-US" b="1" dirty="0">
              <a:solidFill>
                <a:schemeClr val="accent6">
                  <a:lumMod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229600" cy="5867400"/>
          </a:xfrm>
        </p:spPr>
        <p:txBody>
          <a:bodyPr>
            <a:normAutofit lnSpcReduction="10000"/>
          </a:bodyPr>
          <a:lstStyle/>
          <a:p>
            <a:pPr marL="342900" lvl="1" indent="-342900">
              <a:buFont typeface="Arial" pitchFamily="34" charset="0"/>
              <a:buChar char="•"/>
            </a:pPr>
            <a:r>
              <a:rPr lang="en-US" sz="3000" b="1" dirty="0" smtClean="0"/>
              <a:t>One is just right</a:t>
            </a:r>
            <a:r>
              <a:rPr lang="en-US" sz="3000" dirty="0" smtClean="0"/>
              <a:t>; they use their footwork and seme to teach the kakari-te to see and feel the opening.  They teach the student to sense the mental state of their partner.  They run them to the edge but not over the cliff with the encouragement of “One more, one more”.</a:t>
            </a:r>
          </a:p>
          <a:p>
            <a:r>
              <a:rPr lang="en-US" dirty="0" smtClean="0"/>
              <a:t>They  insure during the keiko that the students attitude is correct – sutemi, no running backward, no circling.</a:t>
            </a:r>
          </a:p>
          <a:p>
            <a:r>
              <a:rPr lang="en-US" dirty="0" smtClean="0"/>
              <a:t>They insure that the student is sincere and serious.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83880" cy="1051560"/>
          </a:xfrm>
        </p:spPr>
        <p:txBody>
          <a:bodyPr/>
          <a:lstStyle/>
          <a:p>
            <a:r>
              <a:rPr lang="en-US" dirty="0" smtClean="0"/>
              <a:t>Things a Motodachi Does </a:t>
            </a:r>
            <a:endParaRPr lang="en-US" dirty="0"/>
          </a:p>
        </p:txBody>
      </p:sp>
      <p:sp>
        <p:nvSpPr>
          <p:cNvPr id="3" name="Content Placeholder 2"/>
          <p:cNvSpPr>
            <a:spLocks noGrp="1"/>
          </p:cNvSpPr>
          <p:nvPr>
            <p:ph idx="1"/>
          </p:nvPr>
        </p:nvSpPr>
        <p:spPr>
          <a:xfrm>
            <a:off x="457200" y="1600200"/>
            <a:ext cx="8183880" cy="4187952"/>
          </a:xfrm>
        </p:spPr>
        <p:txBody>
          <a:bodyPr/>
          <a:lstStyle/>
          <a:p>
            <a:r>
              <a:rPr lang="en-US" dirty="0" smtClean="0"/>
              <a:t>Remember you are not doing shiai with them- especially the juniors, make them attack, do not tolerate poor attitudes and poor reigi.</a:t>
            </a:r>
          </a:p>
          <a:p>
            <a:r>
              <a:rPr lang="en-US" dirty="0" smtClean="0"/>
              <a:t>If a kyu backs away or tries to do keiko as an equal with kodansha this is bad and builds terrible manners and attitude.  Correct this behavior.</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183880" cy="1051560"/>
          </a:xfrm>
        </p:spPr>
        <p:txBody>
          <a:bodyPr/>
          <a:lstStyle/>
          <a:p>
            <a:r>
              <a:rPr lang="en-US" dirty="0" smtClean="0"/>
              <a:t>What to teach</a:t>
            </a:r>
            <a:endParaRPr lang="en-US" dirty="0"/>
          </a:p>
        </p:txBody>
      </p:sp>
      <p:sp>
        <p:nvSpPr>
          <p:cNvPr id="3" name="Content Placeholder 2"/>
          <p:cNvSpPr>
            <a:spLocks noGrp="1"/>
          </p:cNvSpPr>
          <p:nvPr>
            <p:ph idx="1"/>
          </p:nvPr>
        </p:nvSpPr>
        <p:spPr>
          <a:xfrm>
            <a:off x="457200" y="1676400"/>
            <a:ext cx="8183880" cy="4187952"/>
          </a:xfrm>
        </p:spPr>
        <p:txBody>
          <a:bodyPr>
            <a:normAutofit lnSpcReduction="10000"/>
          </a:bodyPr>
          <a:lstStyle/>
          <a:p>
            <a:r>
              <a:rPr lang="en-US" dirty="0" smtClean="0"/>
              <a:t>New people in bogu, provide obvious targets, move to the side and make them go through.  Essentially uchikomi keiko at a slower pace.</a:t>
            </a:r>
          </a:p>
          <a:p>
            <a:r>
              <a:rPr lang="en-US" dirty="0" smtClean="0"/>
              <a:t>During the practice watch for and correct:</a:t>
            </a:r>
          </a:p>
          <a:p>
            <a:pPr lvl="1"/>
            <a:r>
              <a:rPr lang="en-US" dirty="0" smtClean="0"/>
              <a:t>Left hand that does not stay in the center during kirikaeshi.</a:t>
            </a:r>
          </a:p>
          <a:p>
            <a:pPr lvl="1"/>
            <a:r>
              <a:rPr lang="en-US" dirty="0" smtClean="0"/>
              <a:t>Feet are straight and in the correct relationship – no ayumi ashi</a:t>
            </a:r>
          </a:p>
          <a:p>
            <a:pPr lvl="1"/>
            <a:r>
              <a:rPr lang="en-US" dirty="0" smtClean="0"/>
              <a:t>Weight is 60% on left foot &amp; 40% on right foot.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183880" cy="838200"/>
          </a:xfrm>
        </p:spPr>
        <p:txBody>
          <a:bodyPr/>
          <a:lstStyle/>
          <a:p>
            <a:r>
              <a:rPr lang="en-US" dirty="0" smtClean="0"/>
              <a:t>What to teach</a:t>
            </a:r>
            <a:endParaRPr lang="en-US" dirty="0"/>
          </a:p>
        </p:txBody>
      </p:sp>
      <p:sp>
        <p:nvSpPr>
          <p:cNvPr id="3" name="Text Placeholder 2"/>
          <p:cNvSpPr>
            <a:spLocks noGrp="1"/>
          </p:cNvSpPr>
          <p:nvPr>
            <p:ph type="body" idx="1"/>
          </p:nvPr>
        </p:nvSpPr>
        <p:spPr>
          <a:xfrm>
            <a:off x="838200" y="1676400"/>
            <a:ext cx="3200400" cy="792162"/>
          </a:xfrm>
        </p:spPr>
        <p:txBody>
          <a:bodyPr/>
          <a:lstStyle/>
          <a:p>
            <a:r>
              <a:rPr lang="en-US" dirty="0" smtClean="0"/>
              <a:t>Brand new bogu</a:t>
            </a:r>
            <a:endParaRPr lang="en-US" dirty="0"/>
          </a:p>
        </p:txBody>
      </p:sp>
      <p:sp>
        <p:nvSpPr>
          <p:cNvPr id="5" name="Text Placeholder 4"/>
          <p:cNvSpPr>
            <a:spLocks noGrp="1"/>
          </p:cNvSpPr>
          <p:nvPr>
            <p:ph type="body" sz="half" idx="3"/>
          </p:nvPr>
        </p:nvSpPr>
        <p:spPr>
          <a:xfrm>
            <a:off x="4648200" y="1676400"/>
            <a:ext cx="3931920" cy="792162"/>
          </a:xfrm>
        </p:spPr>
        <p:txBody>
          <a:bodyPr/>
          <a:lstStyle/>
          <a:p>
            <a:r>
              <a:rPr lang="en-US" dirty="0" smtClean="0"/>
              <a:t>3 Kyu and above</a:t>
            </a:r>
            <a:endParaRPr lang="en-US" dirty="0"/>
          </a:p>
        </p:txBody>
      </p:sp>
      <p:sp>
        <p:nvSpPr>
          <p:cNvPr id="4" name="Content Placeholder 3"/>
          <p:cNvSpPr>
            <a:spLocks noGrp="1"/>
          </p:cNvSpPr>
          <p:nvPr>
            <p:ph sz="quarter" idx="2"/>
          </p:nvPr>
        </p:nvSpPr>
        <p:spPr>
          <a:xfrm>
            <a:off x="609600" y="2438400"/>
            <a:ext cx="3931920" cy="3489960"/>
          </a:xfrm>
        </p:spPr>
        <p:txBody>
          <a:bodyPr>
            <a:normAutofit fontScale="92500" lnSpcReduction="10000"/>
          </a:bodyPr>
          <a:lstStyle/>
          <a:p>
            <a:r>
              <a:rPr lang="en-US" dirty="0" smtClean="0"/>
              <a:t>Pick up hands</a:t>
            </a:r>
          </a:p>
          <a:p>
            <a:r>
              <a:rPr lang="en-US" dirty="0" smtClean="0"/>
              <a:t>Do not rush them</a:t>
            </a:r>
          </a:p>
          <a:p>
            <a:r>
              <a:rPr lang="en-US" dirty="0" smtClean="0"/>
              <a:t>Correct too much right hand</a:t>
            </a:r>
          </a:p>
          <a:p>
            <a:r>
              <a:rPr lang="en-US" dirty="0" smtClean="0"/>
              <a:t>Correct too much upper body</a:t>
            </a:r>
          </a:p>
          <a:p>
            <a:r>
              <a:rPr lang="en-US" dirty="0" smtClean="0"/>
              <a:t>Re-enforce fumikomi so they develop hitting with hips and not arms and shoulders</a:t>
            </a:r>
          </a:p>
          <a:p>
            <a:endParaRPr lang="en-US" dirty="0"/>
          </a:p>
        </p:txBody>
      </p:sp>
      <p:sp>
        <p:nvSpPr>
          <p:cNvPr id="6" name="Content Placeholder 5"/>
          <p:cNvSpPr>
            <a:spLocks noGrp="1"/>
          </p:cNvSpPr>
          <p:nvPr>
            <p:ph sz="quarter" idx="4"/>
          </p:nvPr>
        </p:nvSpPr>
        <p:spPr>
          <a:xfrm>
            <a:off x="4724400" y="2438400"/>
            <a:ext cx="3931920" cy="3489960"/>
          </a:xfrm>
        </p:spPr>
        <p:txBody>
          <a:bodyPr>
            <a:normAutofit fontScale="92500" lnSpcReduction="20000"/>
          </a:bodyPr>
          <a:lstStyle/>
          <a:p>
            <a:r>
              <a:rPr lang="en-US" dirty="0" smtClean="0"/>
              <a:t>Pick up hands</a:t>
            </a:r>
          </a:p>
          <a:p>
            <a:r>
              <a:rPr lang="en-US" dirty="0" smtClean="0"/>
              <a:t>Fumikomi</a:t>
            </a:r>
          </a:p>
          <a:p>
            <a:r>
              <a:rPr lang="en-US" dirty="0" smtClean="0"/>
              <a:t>Mind their posture when striking – no leaning in and bunny foot.</a:t>
            </a:r>
          </a:p>
          <a:p>
            <a:r>
              <a:rPr lang="en-US" dirty="0" smtClean="0"/>
              <a:t>ATTITUDE – sincere and serious</a:t>
            </a:r>
          </a:p>
          <a:p>
            <a:r>
              <a:rPr lang="en-US" dirty="0" smtClean="0"/>
              <a:t>Provide chances that are not obvious to develop shikake waza.</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83880" cy="1051560"/>
          </a:xfrm>
        </p:spPr>
        <p:txBody>
          <a:bodyPr/>
          <a:lstStyle/>
          <a:p>
            <a:r>
              <a:rPr lang="en-US" dirty="0" smtClean="0"/>
              <a:t>What is a Motodachi?</a:t>
            </a:r>
            <a:endParaRPr lang="en-US" dirty="0"/>
          </a:p>
        </p:txBody>
      </p:sp>
      <p:sp>
        <p:nvSpPr>
          <p:cNvPr id="3" name="Content Placeholder 2"/>
          <p:cNvSpPr>
            <a:spLocks noGrp="1"/>
          </p:cNvSpPr>
          <p:nvPr>
            <p:ph idx="1"/>
          </p:nvPr>
        </p:nvSpPr>
        <p:spPr>
          <a:xfrm>
            <a:off x="457200" y="2209800"/>
            <a:ext cx="8183880" cy="3505200"/>
          </a:xfrm>
        </p:spPr>
        <p:txBody>
          <a:bodyPr/>
          <a:lstStyle/>
          <a:p>
            <a:r>
              <a:rPr lang="en-US" dirty="0" smtClean="0"/>
              <a:t>The one who takes the role of an instructor when developing their juniors or kohai.      AJKF  Kendo Dictionary Definition</a:t>
            </a:r>
          </a:p>
          <a:p>
            <a:r>
              <a:rPr lang="en-US" dirty="0" smtClean="0"/>
              <a:t>What this means:  To guide and take responsibility for the development of your kohai and “pull them up”.</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914400"/>
          </a:xfrm>
        </p:spPr>
        <p:txBody>
          <a:bodyPr/>
          <a:lstStyle/>
          <a:p>
            <a:r>
              <a:rPr lang="en-US" dirty="0" smtClean="0"/>
              <a:t>What is Keiko</a:t>
            </a:r>
            <a:endParaRPr lang="en-US" dirty="0"/>
          </a:p>
        </p:txBody>
      </p:sp>
      <p:sp>
        <p:nvSpPr>
          <p:cNvPr id="3" name="Content Placeholder 2"/>
          <p:cNvSpPr>
            <a:spLocks noGrp="1"/>
          </p:cNvSpPr>
          <p:nvPr>
            <p:ph idx="1"/>
          </p:nvPr>
        </p:nvSpPr>
        <p:spPr>
          <a:xfrm>
            <a:off x="457200" y="1828800"/>
            <a:ext cx="8183880" cy="4187952"/>
          </a:xfrm>
        </p:spPr>
        <p:txBody>
          <a:bodyPr>
            <a:normAutofit lnSpcReduction="10000"/>
          </a:bodyPr>
          <a:lstStyle/>
          <a:p>
            <a:r>
              <a:rPr lang="en-US" dirty="0" smtClean="0"/>
              <a:t>Originally to study (Kei) ancient (Ko) times. </a:t>
            </a:r>
            <a:r>
              <a:rPr lang="en-US" dirty="0"/>
              <a:t>T</a:t>
            </a:r>
            <a:r>
              <a:rPr lang="en-US" dirty="0" smtClean="0"/>
              <a:t>his term is used for Bugei (martial arts study) (literal meaning of kanji for keiko).  The word does not just mean practice but the importance of your attitude.  How the training is connected to your daily life and creation of self through the practice of kendo.  This unification becomes an important element in your michi or the do part of kendo.</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183880" cy="1051560"/>
          </a:xfrm>
        </p:spPr>
        <p:txBody>
          <a:bodyPr>
            <a:normAutofit fontScale="90000"/>
          </a:bodyPr>
          <a:lstStyle/>
          <a:p>
            <a:r>
              <a:rPr lang="en-US" dirty="0" smtClean="0"/>
              <a:t>Receiving Kirikaeshi</a:t>
            </a:r>
            <a:br>
              <a:rPr lang="en-US" dirty="0" smtClean="0"/>
            </a:br>
            <a:endParaRPr lang="en-US" dirty="0"/>
          </a:p>
        </p:txBody>
      </p:sp>
      <p:sp>
        <p:nvSpPr>
          <p:cNvPr id="3" name="Content Placeholder 2"/>
          <p:cNvSpPr>
            <a:spLocks noGrp="1"/>
          </p:cNvSpPr>
          <p:nvPr>
            <p:ph idx="1"/>
          </p:nvPr>
        </p:nvSpPr>
        <p:spPr>
          <a:xfrm>
            <a:off x="457200" y="1752600"/>
            <a:ext cx="8183880" cy="3962400"/>
          </a:xfrm>
        </p:spPr>
        <p:txBody>
          <a:bodyPr/>
          <a:lstStyle/>
          <a:p>
            <a:r>
              <a:rPr lang="en-US" b="1" dirty="0" smtClean="0"/>
              <a:t>Kirikaeshi- points to be aware of</a:t>
            </a:r>
            <a:r>
              <a:rPr lang="en-US" dirty="0" smtClean="0"/>
              <a:t>:</a:t>
            </a:r>
          </a:p>
          <a:p>
            <a:pPr lvl="1"/>
            <a:r>
              <a:rPr lang="en-US" dirty="0" smtClean="0"/>
              <a:t>Breathing &amp; Kiai – 2 breaths, kiai like singing one note indicating one breath</a:t>
            </a:r>
          </a:p>
          <a:p>
            <a:pPr lvl="1"/>
            <a:r>
              <a:rPr lang="en-US" dirty="0" smtClean="0"/>
              <a:t>Hands above head on men strikes </a:t>
            </a:r>
          </a:p>
          <a:p>
            <a:pPr lvl="1"/>
            <a:r>
              <a:rPr lang="en-US" dirty="0" smtClean="0"/>
              <a:t>Left hand in center on sayumen</a:t>
            </a:r>
          </a:p>
          <a:p>
            <a:pPr lvl="1"/>
            <a:r>
              <a:rPr lang="en-US" dirty="0" smtClean="0"/>
              <a:t>Correct hand position on strikes</a:t>
            </a:r>
          </a:p>
          <a:p>
            <a:pPr lvl="1"/>
            <a:r>
              <a:rPr lang="en-US" dirty="0" smtClean="0"/>
              <a:t>Okuriashi – not walking especially when going backwards ( juniors are big violators of this)  Do NOT Ignore this – BE AWARE of your KOHAI</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1051560"/>
          </a:xfrm>
        </p:spPr>
        <p:txBody>
          <a:bodyPr/>
          <a:lstStyle/>
          <a:p>
            <a:r>
              <a:rPr lang="en-US" dirty="0" smtClean="0"/>
              <a:t>Things a motodachi does</a:t>
            </a:r>
            <a:endParaRPr lang="en-US" dirty="0"/>
          </a:p>
        </p:txBody>
      </p:sp>
      <p:sp>
        <p:nvSpPr>
          <p:cNvPr id="3" name="Content Placeholder 2"/>
          <p:cNvSpPr>
            <a:spLocks noGrp="1"/>
          </p:cNvSpPr>
          <p:nvPr>
            <p:ph idx="1"/>
          </p:nvPr>
        </p:nvSpPr>
        <p:spPr>
          <a:xfrm>
            <a:off x="533400" y="1676400"/>
            <a:ext cx="8183880" cy="4187952"/>
          </a:xfrm>
        </p:spPr>
        <p:txBody>
          <a:bodyPr>
            <a:normAutofit/>
          </a:bodyPr>
          <a:lstStyle/>
          <a:p>
            <a:r>
              <a:rPr lang="en-US" dirty="0" smtClean="0"/>
              <a:t>When receiving kakari geiko do not be a post – interact and develop your oji waza.</a:t>
            </a:r>
          </a:p>
          <a:p>
            <a:r>
              <a:rPr lang="en-US" dirty="0" smtClean="0"/>
              <a:t>Receive them and make them do taiatari and hiki waza.</a:t>
            </a:r>
          </a:p>
          <a:p>
            <a:r>
              <a:rPr lang="en-US" dirty="0" smtClean="0"/>
              <a:t>Move in on them and force them to go, close in to make them hit out (hiki waza)</a:t>
            </a:r>
          </a:p>
          <a:p>
            <a:r>
              <a:rPr lang="en-US" dirty="0" smtClean="0"/>
              <a:t>Only move aside for brand new bogu people, experienced</a:t>
            </a:r>
            <a:r>
              <a:rPr lang="en-US" dirty="0" smtClean="0">
                <a:solidFill>
                  <a:srgbClr val="FF0000"/>
                </a:solidFill>
              </a:rPr>
              <a:t> </a:t>
            </a:r>
            <a:r>
              <a:rPr lang="en-US" dirty="0" smtClean="0"/>
              <a:t>people need to go around you or taiatari.</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183880" cy="1051560"/>
          </a:xfrm>
        </p:spPr>
        <p:txBody>
          <a:bodyPr>
            <a:normAutofit fontScale="90000"/>
          </a:bodyPr>
          <a:lstStyle/>
          <a:p>
            <a:r>
              <a:rPr lang="en-US" dirty="0" smtClean="0"/>
              <a:t>Description of Various Keiko Forms</a:t>
            </a:r>
            <a:endParaRPr lang="en-US" dirty="0"/>
          </a:p>
        </p:txBody>
      </p:sp>
      <p:sp>
        <p:nvSpPr>
          <p:cNvPr id="3" name="Content Placeholder 2"/>
          <p:cNvSpPr>
            <a:spLocks noGrp="1"/>
          </p:cNvSpPr>
          <p:nvPr>
            <p:ph idx="1"/>
          </p:nvPr>
        </p:nvSpPr>
        <p:spPr>
          <a:xfrm>
            <a:off x="457200" y="1676400"/>
            <a:ext cx="8183880" cy="4187952"/>
          </a:xfrm>
        </p:spPr>
        <p:txBody>
          <a:bodyPr>
            <a:normAutofit fontScale="77500" lnSpcReduction="20000"/>
          </a:bodyPr>
          <a:lstStyle/>
          <a:p>
            <a:r>
              <a:rPr lang="en-US" b="1" dirty="0" smtClean="0"/>
              <a:t>Uchikomi</a:t>
            </a:r>
            <a:r>
              <a:rPr lang="en-US" dirty="0" smtClean="0"/>
              <a:t>-used to train beginners and intermediates to strike the various targets.  Limited to shikake waza, men, kote, kote-men, hiki-men and very limited migi doh, and hiki-doh.  NO hidari doh or hiki-kote.  Moto focus is on lifting of hands and position of hands, okuriashi, fumikomi, (no stepping with right foot). Be mindful of goose step, and right foot staying behind the right knee.  Make them hit through on a straight line, turn the correct direction and moto moves aside after contact.  Move back if you are going to receive them for taiatari and hiki waza.  This encourages completion of footwork and helps to keep them from just walking into taiatari.  </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077200" cy="5486400"/>
          </a:xfrm>
        </p:spPr>
        <p:txBody>
          <a:bodyPr/>
          <a:lstStyle/>
          <a:p>
            <a:r>
              <a:rPr lang="en-US" b="1" dirty="0" smtClean="0"/>
              <a:t>Kakari</a:t>
            </a:r>
            <a:r>
              <a:rPr lang="en-US" dirty="0" smtClean="0"/>
              <a:t> – build up rensoku waza and stamina. </a:t>
            </a:r>
          </a:p>
          <a:p>
            <a:r>
              <a:rPr lang="en-US" dirty="0" smtClean="0"/>
              <a:t>Learn to see the openings, moto should open target after the kakari-te start their attack so they respond to the opening.</a:t>
            </a:r>
          </a:p>
          <a:p>
            <a:r>
              <a:rPr lang="en-US" dirty="0" smtClean="0"/>
              <a:t>Do not move out of the way, step in and receive the kakari-te and make them do hiki-waza.</a:t>
            </a:r>
          </a:p>
          <a:p>
            <a:r>
              <a:rPr lang="en-US" dirty="0" smtClean="0"/>
              <a:t>Make them go around you</a:t>
            </a:r>
          </a:p>
          <a:p>
            <a:r>
              <a:rPr lang="en-US" dirty="0" smtClean="0"/>
              <a:t>Mind their kiai &amp; breathing is sufficient with good follow through.</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90600"/>
            <a:ext cx="8229600" cy="4525963"/>
          </a:xfrm>
        </p:spPr>
        <p:txBody>
          <a:bodyPr>
            <a:normAutofit lnSpcReduction="10000"/>
          </a:bodyPr>
          <a:lstStyle/>
          <a:p>
            <a:r>
              <a:rPr lang="en-US" b="1" dirty="0" smtClean="0"/>
              <a:t>Yakusoku</a:t>
            </a:r>
            <a:r>
              <a:rPr lang="en-US" dirty="0" smtClean="0"/>
              <a:t>-moto leads kakari-te to strike various targets and waza (similar to uchikomi but more advanced.</a:t>
            </a:r>
          </a:p>
          <a:p>
            <a:r>
              <a:rPr lang="en-US" b="1" dirty="0" smtClean="0"/>
              <a:t>Gokaku</a:t>
            </a:r>
            <a:r>
              <a:rPr lang="en-US" dirty="0" smtClean="0"/>
              <a:t>–one on one between equals.  Even if there is a difference the approach is as if both are the same level of development.</a:t>
            </a:r>
          </a:p>
          <a:p>
            <a:r>
              <a:rPr lang="en-US" b="1" dirty="0" smtClean="0"/>
              <a:t>Hikitate</a:t>
            </a:r>
            <a:r>
              <a:rPr lang="en-US" dirty="0" smtClean="0"/>
              <a:t> – method where the higher rank lets the lower rank strike without being obvious.  This allows the kohai to experience success.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rmAutofit fontScale="90000"/>
          </a:bodyPr>
          <a:lstStyle/>
          <a:p>
            <a:r>
              <a:rPr lang="en-US" b="1" dirty="0" smtClean="0"/>
              <a:t>The Motodachi Goldilocks </a:t>
            </a:r>
            <a:br>
              <a:rPr lang="en-US" b="1" dirty="0" smtClean="0"/>
            </a:br>
            <a:r>
              <a:rPr lang="en-US" b="1" dirty="0" smtClean="0"/>
              <a:t>Syndrome</a:t>
            </a:r>
            <a:endParaRPr lang="en-US" b="1" dirty="0"/>
          </a:p>
        </p:txBody>
      </p:sp>
      <p:sp>
        <p:nvSpPr>
          <p:cNvPr id="3" name="Content Placeholder 2"/>
          <p:cNvSpPr>
            <a:spLocks noGrp="1"/>
          </p:cNvSpPr>
          <p:nvPr>
            <p:ph idx="1"/>
          </p:nvPr>
        </p:nvSpPr>
        <p:spPr>
          <a:xfrm>
            <a:off x="457200" y="2133600"/>
            <a:ext cx="8229600" cy="3581400"/>
          </a:xfrm>
        </p:spPr>
        <p:txBody>
          <a:bodyPr>
            <a:normAutofit fontScale="92500" lnSpcReduction="10000"/>
          </a:bodyPr>
          <a:lstStyle/>
          <a:p>
            <a:pPr lvl="1"/>
            <a:r>
              <a:rPr lang="en-US" sz="3200" b="1" dirty="0" smtClean="0"/>
              <a:t>One is too mean</a:t>
            </a:r>
            <a:r>
              <a:rPr lang="en-US" sz="3200" dirty="0" smtClean="0"/>
              <a:t>; they bully and beat down the kakari-te.  If the kakari-te doesn’t quit they will probably become a bully later.</a:t>
            </a:r>
          </a:p>
          <a:p>
            <a:pPr lvl="1"/>
            <a:endParaRPr lang="en-US" sz="3200" dirty="0" smtClean="0"/>
          </a:p>
          <a:p>
            <a:pPr lvl="1"/>
            <a:r>
              <a:rPr lang="en-US" sz="3200" b="1" dirty="0" smtClean="0"/>
              <a:t>One is too nice</a:t>
            </a:r>
            <a:r>
              <a:rPr lang="en-US" sz="3200" dirty="0" smtClean="0"/>
              <a:t>; this one doesn’t push or correct the students and makes openings too obvious.</a:t>
            </a:r>
          </a:p>
          <a:p>
            <a:pPr lvl="1"/>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122</TotalTime>
  <Words>900</Words>
  <Application>Microsoft Office PowerPoint</Application>
  <PresentationFormat>On-screen Show (4:3)</PresentationFormat>
  <Paragraphs>71</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Aspect</vt:lpstr>
      <vt:lpstr>ON BEING MOTODACHI</vt:lpstr>
      <vt:lpstr>What is a Motodachi?</vt:lpstr>
      <vt:lpstr>What is Keiko</vt:lpstr>
      <vt:lpstr>Receiving Kirikaeshi </vt:lpstr>
      <vt:lpstr>Things a motodachi does</vt:lpstr>
      <vt:lpstr>Description of Various Keiko Forms</vt:lpstr>
      <vt:lpstr>Slide 7</vt:lpstr>
      <vt:lpstr>Slide 8</vt:lpstr>
      <vt:lpstr>The Motodachi Goldilocks  Syndrome</vt:lpstr>
      <vt:lpstr>Slide 10</vt:lpstr>
      <vt:lpstr>Things a Motodachi Does </vt:lpstr>
      <vt:lpstr>What to teach</vt:lpstr>
      <vt:lpstr>What to teach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BEING MOTODACHI</dc:title>
  <dc:creator>jeff</dc:creator>
  <cp:lastModifiedBy>jeff</cp:lastModifiedBy>
  <cp:revision>14</cp:revision>
  <dcterms:created xsi:type="dcterms:W3CDTF">2014-01-27T23:27:17Z</dcterms:created>
  <dcterms:modified xsi:type="dcterms:W3CDTF">2014-02-27T17:05:57Z</dcterms:modified>
</cp:coreProperties>
</file>